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Fig Numbers once done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d2bb65b81a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d2bb65b81a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d292b8142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d292b8142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2bb65b81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2bb65b81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d292b8142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d292b8142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2bb65b81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d2bb65b81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d2dc6b810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d2dc6b810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2bb65b81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2bb65b81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d2a58ef3f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d2a58ef3f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2a58ef3f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2a58ef3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d292b814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d292b814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d292b8142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d292b814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292b8142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292b8142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d292b8142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d292b8142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d292b8142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d292b8142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0.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theouterhaven.net/2018/04/discord-heads-to-the-xbox-one/" TargetMode="External"/><Relationship Id="rId4" Type="http://schemas.openxmlformats.org/officeDocument/2006/relationships/hyperlink" Target="https://www.theouterhaven.net/2018/04/discord-heads-to-the-xbox-one/" TargetMode="External"/><Relationship Id="rId5" Type="http://schemas.openxmlformats.org/officeDocument/2006/relationships/hyperlink" Target="https://www.linkedin.com/pulse/game-development-life-cycle-sumit-jain" TargetMode="External"/><Relationship Id="rId6" Type="http://schemas.openxmlformats.org/officeDocument/2006/relationships/hyperlink" Target="https://www.linkedin.com/pulse/game-development-life-cycle-sumit-jain" TargetMode="External"/><Relationship Id="rId7" Type="http://schemas.openxmlformats.org/officeDocument/2006/relationships/hyperlink" Target="https://wiki.eveuniversity.org/Factions" TargetMode="External"/><Relationship Id="rId8" Type="http://schemas.openxmlformats.org/officeDocument/2006/relationships/hyperlink" Target="https://wiki.eveuniversity.org/Faction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23.png"/><Relationship Id="rId6" Type="http://schemas.openxmlformats.org/officeDocument/2006/relationships/image" Target="../media/image1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gif"/><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gif"/><Relationship Id="rId4" Type="http://schemas.openxmlformats.org/officeDocument/2006/relationships/image" Target="../media/image7.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2985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GAM2003 Project Presentation</a:t>
            </a:r>
            <a:endParaRPr/>
          </a:p>
        </p:txBody>
      </p:sp>
      <p:sp>
        <p:nvSpPr>
          <p:cNvPr id="55" name="Google Shape;55;p13"/>
          <p:cNvSpPr txBox="1"/>
          <p:nvPr>
            <p:ph idx="1" type="subTitle"/>
          </p:nvPr>
        </p:nvSpPr>
        <p:spPr>
          <a:xfrm>
            <a:off x="0" y="4350900"/>
            <a:ext cx="2295000" cy="792600"/>
          </a:xfrm>
          <a:prstGeom prst="rect">
            <a:avLst/>
          </a:prstGeom>
        </p:spPr>
        <p:txBody>
          <a:bodyPr anchorCtr="0" anchor="t" bIns="91425" lIns="91425" spcFirstLastPara="1" rIns="91425" wrap="square" tIns="91425">
            <a:normAutofit fontScale="40000" lnSpcReduction="20000"/>
          </a:bodyPr>
          <a:lstStyle/>
          <a:p>
            <a:pPr indent="0" lvl="0" marL="0" rtl="0" algn="ctr">
              <a:spcBef>
                <a:spcPts val="0"/>
              </a:spcBef>
              <a:spcAft>
                <a:spcPts val="0"/>
              </a:spcAft>
              <a:buNone/>
            </a:pPr>
            <a:r>
              <a:rPr lang="en-GB"/>
              <a:t>Jonathan Ogilvie</a:t>
            </a:r>
            <a:endParaRPr/>
          </a:p>
          <a:p>
            <a:pPr indent="0" lvl="0" marL="0" rtl="0" algn="ctr">
              <a:spcBef>
                <a:spcPts val="0"/>
              </a:spcBef>
              <a:spcAft>
                <a:spcPts val="0"/>
              </a:spcAft>
              <a:buNone/>
            </a:pPr>
            <a:r>
              <a:rPr lang="en-GB"/>
              <a:t>Jonathan Cohen</a:t>
            </a:r>
            <a:endParaRPr/>
          </a:p>
          <a:p>
            <a:pPr indent="0" lvl="0" marL="0" rtl="0" algn="ctr">
              <a:spcBef>
                <a:spcPts val="0"/>
              </a:spcBef>
              <a:spcAft>
                <a:spcPts val="0"/>
              </a:spcAft>
              <a:buNone/>
            </a:pPr>
            <a:r>
              <a:rPr lang="en-GB"/>
              <a:t>Richard Koys</a:t>
            </a:r>
            <a:endParaRPr/>
          </a:p>
          <a:p>
            <a:pPr indent="0" lvl="0" marL="0" rtl="0" algn="ctr">
              <a:spcBef>
                <a:spcPts val="0"/>
              </a:spcBef>
              <a:spcAft>
                <a:spcPts val="0"/>
              </a:spcAft>
              <a:buNone/>
            </a:pPr>
            <a:r>
              <a:rPr lang="en-GB"/>
              <a:t>Alejandro Baeza Alvarez</a:t>
            </a:r>
            <a:endParaRPr/>
          </a:p>
        </p:txBody>
      </p:sp>
      <p:sp>
        <p:nvSpPr>
          <p:cNvPr id="56" name="Google Shape;56;p13"/>
          <p:cNvSpPr txBox="1"/>
          <p:nvPr/>
        </p:nvSpPr>
        <p:spPr>
          <a:xfrm>
            <a:off x="2993400" y="2351125"/>
            <a:ext cx="3157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solidFill>
                  <a:srgbClr val="434343"/>
                </a:solidFill>
              </a:rPr>
              <a:t>Game Name: Wormhole</a:t>
            </a:r>
            <a:endParaRPr sz="1800">
              <a:solidFill>
                <a:srgbClr val="434343"/>
              </a:solidFill>
            </a:endParaRPr>
          </a:p>
          <a:p>
            <a:pPr indent="0" lvl="0" marL="0" rtl="0" algn="l">
              <a:spcBef>
                <a:spcPts val="0"/>
              </a:spcBef>
              <a:spcAft>
                <a:spcPts val="0"/>
              </a:spcAft>
              <a:buNone/>
            </a:pPr>
            <a:r>
              <a:rPr lang="en-GB" sz="1800">
                <a:solidFill>
                  <a:srgbClr val="434343"/>
                </a:solidFill>
              </a:rPr>
              <a:t>Engine: Unity</a:t>
            </a:r>
            <a:endParaRPr sz="1800">
              <a:solidFill>
                <a:srgbClr val="434343"/>
              </a:solidFill>
            </a:endParaRPr>
          </a:p>
          <a:p>
            <a:pPr indent="0" lvl="0" marL="0" rtl="0" algn="l">
              <a:spcBef>
                <a:spcPts val="0"/>
              </a:spcBef>
              <a:spcAft>
                <a:spcPts val="0"/>
              </a:spcAft>
              <a:buNone/>
            </a:pPr>
            <a:r>
              <a:rPr lang="en-GB" sz="1800">
                <a:solidFill>
                  <a:srgbClr val="434343"/>
                </a:solidFill>
              </a:rPr>
              <a:t>IP: Eve Online</a:t>
            </a:r>
            <a:endParaRPr sz="1800">
              <a:solidFill>
                <a:srgbClr val="43434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Narrative</a:t>
            </a:r>
            <a:endParaRPr/>
          </a:p>
        </p:txBody>
      </p:sp>
      <p:sp>
        <p:nvSpPr>
          <p:cNvPr id="142" name="Google Shape;142;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Reasons for the Chosen Factions:</a:t>
            </a:r>
            <a:endParaRPr/>
          </a:p>
          <a:p>
            <a:pPr indent="-317500" lvl="1" marL="914400" rtl="0" algn="l">
              <a:spcBef>
                <a:spcPts val="0"/>
              </a:spcBef>
              <a:spcAft>
                <a:spcPts val="0"/>
              </a:spcAft>
              <a:buSzPts val="1400"/>
              <a:buChar char="○"/>
            </a:pPr>
            <a:r>
              <a:rPr lang="en-GB"/>
              <a:t>Guristas Pirates: </a:t>
            </a:r>
            <a:r>
              <a:rPr lang="en-GB"/>
              <a:t>Villainous</a:t>
            </a:r>
            <a:r>
              <a:rPr lang="en-GB"/>
              <a:t>, Antagonistic, </a:t>
            </a:r>
            <a:r>
              <a:rPr lang="en-GB"/>
              <a:t>Rebellious </a:t>
            </a:r>
            <a:endParaRPr/>
          </a:p>
          <a:p>
            <a:pPr indent="-317500" lvl="1" marL="914400" rtl="0" algn="l">
              <a:spcBef>
                <a:spcPts val="0"/>
              </a:spcBef>
              <a:spcAft>
                <a:spcPts val="0"/>
              </a:spcAft>
              <a:buSzPts val="1400"/>
              <a:buChar char="○"/>
            </a:pPr>
            <a:r>
              <a:rPr lang="en-GB"/>
              <a:t>Amarr Empire: Self-Righteous, Peaceful, Have a perfection-complex</a:t>
            </a:r>
            <a:endParaRPr/>
          </a:p>
          <a:p>
            <a:pPr indent="-342900" lvl="0" marL="457200" rtl="0" algn="l">
              <a:spcBef>
                <a:spcPts val="0"/>
              </a:spcBef>
              <a:spcAft>
                <a:spcPts val="0"/>
              </a:spcAft>
              <a:buSzPts val="1800"/>
              <a:buChar char="●"/>
            </a:pPr>
            <a:r>
              <a:rPr lang="en-GB"/>
              <a:t>Classic Infiltration Missions:</a:t>
            </a:r>
            <a:endParaRPr/>
          </a:p>
          <a:p>
            <a:pPr indent="-317500" lvl="1" marL="914400" rtl="0" algn="l">
              <a:spcBef>
                <a:spcPts val="0"/>
              </a:spcBef>
              <a:spcAft>
                <a:spcPts val="0"/>
              </a:spcAft>
              <a:buSzPts val="1400"/>
              <a:buChar char="○"/>
            </a:pPr>
            <a:r>
              <a:rPr lang="en-GB"/>
              <a:t>Invading the opposing enemy’s base or any other sector to gain intel</a:t>
            </a:r>
            <a:endParaRPr/>
          </a:p>
          <a:p>
            <a:pPr indent="-317500" lvl="1" marL="914400" rtl="0" algn="l">
              <a:spcBef>
                <a:spcPts val="0"/>
              </a:spcBef>
              <a:spcAft>
                <a:spcPts val="0"/>
              </a:spcAft>
              <a:buSzPts val="1400"/>
              <a:buChar char="○"/>
            </a:pPr>
            <a:r>
              <a:rPr lang="en-GB"/>
              <a:t>Plot Twisting Game (Not what it seems)</a:t>
            </a:r>
            <a:endParaRPr/>
          </a:p>
          <a:p>
            <a:pPr indent="-317500" lvl="1" marL="914400" rtl="0" algn="l">
              <a:spcBef>
                <a:spcPts val="0"/>
              </a:spcBef>
              <a:spcAft>
                <a:spcPts val="0"/>
              </a:spcAft>
              <a:buSzPts val="1400"/>
              <a:buChar char="○"/>
            </a:pPr>
            <a:r>
              <a:rPr lang="en-GB"/>
              <a:t>Hidden realizations (In game hints)</a:t>
            </a:r>
            <a:endParaRPr/>
          </a:p>
          <a:p>
            <a:pPr indent="-342900" lvl="0" marL="457200" rtl="0" algn="l">
              <a:spcBef>
                <a:spcPts val="0"/>
              </a:spcBef>
              <a:spcAft>
                <a:spcPts val="0"/>
              </a:spcAft>
              <a:buSzPts val="1800"/>
              <a:buChar char="●"/>
            </a:pPr>
            <a:r>
              <a:rPr lang="en-GB"/>
              <a:t>Chosen Tone for the Assistant</a:t>
            </a:r>
            <a:endParaRPr/>
          </a:p>
          <a:p>
            <a:pPr indent="-317500" lvl="1" marL="914400" rtl="0" algn="l">
              <a:spcBef>
                <a:spcPts val="0"/>
              </a:spcBef>
              <a:spcAft>
                <a:spcPts val="0"/>
              </a:spcAft>
              <a:buSzPts val="1400"/>
              <a:buChar char="○"/>
            </a:pPr>
            <a:r>
              <a:rPr lang="en-GB"/>
              <a:t>Low and slightly pushy (not too rude)</a:t>
            </a:r>
            <a:endParaRPr/>
          </a:p>
          <a:p>
            <a:pPr indent="-317500" lvl="1" marL="914400" rtl="0" algn="l">
              <a:spcBef>
                <a:spcPts val="0"/>
              </a:spcBef>
              <a:spcAft>
                <a:spcPts val="0"/>
              </a:spcAft>
              <a:buSzPts val="1400"/>
              <a:buChar char="○"/>
            </a:pPr>
            <a:r>
              <a:rPr lang="en-GB"/>
              <a:t>Experienced and Informed.</a:t>
            </a:r>
            <a:endParaRPr/>
          </a:p>
        </p:txBody>
      </p:sp>
      <p:pic>
        <p:nvPicPr>
          <p:cNvPr id="143" name="Google Shape;143;p22"/>
          <p:cNvPicPr preferRelativeResize="0"/>
          <p:nvPr/>
        </p:nvPicPr>
        <p:blipFill rotWithShape="1">
          <a:blip r:embed="rId3">
            <a:alphaModFix/>
          </a:blip>
          <a:srcRect b="0" l="22370" r="24429" t="0"/>
          <a:stretch/>
        </p:blipFill>
        <p:spPr>
          <a:xfrm>
            <a:off x="3527325" y="3793550"/>
            <a:ext cx="1089075" cy="1153650"/>
          </a:xfrm>
          <a:prstGeom prst="rect">
            <a:avLst/>
          </a:prstGeom>
          <a:noFill/>
          <a:ln>
            <a:noFill/>
          </a:ln>
        </p:spPr>
      </p:pic>
      <p:pic>
        <p:nvPicPr>
          <p:cNvPr id="144" name="Google Shape;144;p22"/>
          <p:cNvPicPr preferRelativeResize="0"/>
          <p:nvPr/>
        </p:nvPicPr>
        <p:blipFill rotWithShape="1">
          <a:blip r:embed="rId4">
            <a:alphaModFix/>
          </a:blip>
          <a:srcRect b="0" l="10636" r="10636" t="0"/>
          <a:stretch/>
        </p:blipFill>
        <p:spPr>
          <a:xfrm>
            <a:off x="4616400" y="3793550"/>
            <a:ext cx="1135306" cy="1153651"/>
          </a:xfrm>
          <a:prstGeom prst="rect">
            <a:avLst/>
          </a:prstGeom>
          <a:noFill/>
          <a:ln>
            <a:noFill/>
          </a:ln>
        </p:spPr>
      </p:pic>
      <p:sp>
        <p:nvSpPr>
          <p:cNvPr id="145" name="Google Shape;145;p22"/>
          <p:cNvSpPr txBox="1"/>
          <p:nvPr/>
        </p:nvSpPr>
        <p:spPr>
          <a:xfrm>
            <a:off x="966513" y="42610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16 - Guristas Pirates Logo]</a:t>
            </a:r>
            <a:endParaRPr sz="800"/>
          </a:p>
        </p:txBody>
      </p:sp>
      <p:sp>
        <p:nvSpPr>
          <p:cNvPr id="146" name="Google Shape;146;p22"/>
          <p:cNvSpPr txBox="1"/>
          <p:nvPr/>
        </p:nvSpPr>
        <p:spPr>
          <a:xfrm>
            <a:off x="5751688" y="42610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17 - Amarr Empire Logo]</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Iteration</a:t>
            </a:r>
            <a:endParaRPr/>
          </a:p>
        </p:txBody>
      </p:sp>
      <p:sp>
        <p:nvSpPr>
          <p:cNvPr id="152" name="Google Shape;152;p23"/>
          <p:cNvSpPr txBox="1"/>
          <p:nvPr>
            <p:ph idx="1" type="body"/>
          </p:nvPr>
        </p:nvSpPr>
        <p:spPr>
          <a:xfrm>
            <a:off x="311700" y="1592850"/>
            <a:ext cx="4902900" cy="12987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en-GB" sz="2200"/>
              <a:t>Events,Text To Speech, Elevator</a:t>
            </a:r>
            <a:endParaRPr sz="2200"/>
          </a:p>
          <a:p>
            <a:pPr indent="-368300" lvl="0" marL="457200" rtl="0" algn="l">
              <a:spcBef>
                <a:spcPts val="0"/>
              </a:spcBef>
              <a:spcAft>
                <a:spcPts val="0"/>
              </a:spcAft>
              <a:buSzPts val="2200"/>
              <a:buChar char="●"/>
            </a:pPr>
            <a:r>
              <a:rPr lang="en-GB" sz="2200"/>
              <a:t>Particle Effects, Moving Doors, Spaceships</a:t>
            </a:r>
            <a:endParaRPr sz="2200"/>
          </a:p>
        </p:txBody>
      </p:sp>
      <p:pic>
        <p:nvPicPr>
          <p:cNvPr id="153" name="Google Shape;153;p23"/>
          <p:cNvPicPr preferRelativeResize="0"/>
          <p:nvPr/>
        </p:nvPicPr>
        <p:blipFill>
          <a:blip r:embed="rId3">
            <a:alphaModFix/>
          </a:blip>
          <a:stretch>
            <a:fillRect/>
          </a:stretch>
        </p:blipFill>
        <p:spPr>
          <a:xfrm>
            <a:off x="5214600" y="1219700"/>
            <a:ext cx="3635550" cy="2045000"/>
          </a:xfrm>
          <a:prstGeom prst="rect">
            <a:avLst/>
          </a:prstGeom>
          <a:noFill/>
          <a:ln>
            <a:noFill/>
          </a:ln>
        </p:spPr>
      </p:pic>
      <p:sp>
        <p:nvSpPr>
          <p:cNvPr id="154" name="Google Shape;154;p23"/>
          <p:cNvSpPr txBox="1"/>
          <p:nvPr/>
        </p:nvSpPr>
        <p:spPr>
          <a:xfrm>
            <a:off x="1496400" y="3975250"/>
            <a:ext cx="6151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100">
                <a:solidFill>
                  <a:schemeClr val="dk1"/>
                </a:solidFill>
                <a:highlight>
                  <a:schemeClr val="lt1"/>
                </a:highlight>
              </a:rPr>
              <a:t>“If all polish were removed…the player would find the experience less perceptually convincing and therefore less appealing”(Swink 2009)</a:t>
            </a:r>
            <a:endParaRPr i="1">
              <a:highlight>
                <a:schemeClr val="lt1"/>
              </a:highlight>
            </a:endParaRPr>
          </a:p>
        </p:txBody>
      </p:sp>
      <p:sp>
        <p:nvSpPr>
          <p:cNvPr id="155" name="Google Shape;155;p23"/>
          <p:cNvSpPr txBox="1"/>
          <p:nvPr/>
        </p:nvSpPr>
        <p:spPr>
          <a:xfrm>
            <a:off x="5214588" y="32978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18 - Flying Ships Around Environment]</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idx="1" type="body"/>
          </p:nvPr>
        </p:nvSpPr>
        <p:spPr>
          <a:xfrm>
            <a:off x="311725" y="1152475"/>
            <a:ext cx="6091800" cy="39909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rgbClr val="434343"/>
              </a:buClr>
              <a:buSzPts val="1800"/>
              <a:buChar char="●"/>
            </a:pPr>
            <a:r>
              <a:rPr lang="en-GB">
                <a:solidFill>
                  <a:srgbClr val="434343"/>
                </a:solidFill>
              </a:rPr>
              <a:t>Based on a </a:t>
            </a:r>
            <a:r>
              <a:rPr lang="en-GB">
                <a:solidFill>
                  <a:srgbClr val="434343"/>
                </a:solidFill>
              </a:rPr>
              <a:t>circular promenade.</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4 Levels in total</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Each level has a different theme with different activities</a:t>
            </a:r>
            <a:endParaRPr>
              <a:solidFill>
                <a:srgbClr val="434343"/>
              </a:solidFill>
            </a:endParaRPr>
          </a:p>
          <a:p>
            <a:pPr indent="0" lvl="0" marL="0" rtl="0" algn="l">
              <a:spcBef>
                <a:spcPts val="1200"/>
              </a:spcBef>
              <a:spcAft>
                <a:spcPts val="0"/>
              </a:spcAft>
              <a:buNone/>
            </a:pPr>
            <a:r>
              <a:t/>
            </a:r>
            <a:endParaRPr>
              <a:solidFill>
                <a:srgbClr val="434343"/>
              </a:solidFill>
            </a:endParaRPr>
          </a:p>
          <a:p>
            <a:pPr indent="-342900" lvl="0" marL="457200" rtl="0" algn="l">
              <a:spcBef>
                <a:spcPts val="1200"/>
              </a:spcBef>
              <a:spcAft>
                <a:spcPts val="0"/>
              </a:spcAft>
              <a:buClr>
                <a:srgbClr val="434343"/>
              </a:buClr>
              <a:buSzPts val="1800"/>
              <a:buChar char="●"/>
            </a:pPr>
            <a:r>
              <a:rPr lang="en-GB">
                <a:solidFill>
                  <a:srgbClr val="434343"/>
                </a:solidFill>
              </a:rPr>
              <a:t>Player begins in a separate room</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Eventually enters the main promenade area</a:t>
            </a:r>
            <a:endParaRPr>
              <a:solidFill>
                <a:srgbClr val="434343"/>
              </a:solidFill>
            </a:endParaRPr>
          </a:p>
          <a:p>
            <a:pPr indent="0" lvl="0" marL="0" rtl="0" algn="l">
              <a:spcBef>
                <a:spcPts val="1200"/>
              </a:spcBef>
              <a:spcAft>
                <a:spcPts val="0"/>
              </a:spcAft>
              <a:buNone/>
            </a:pPr>
            <a:r>
              <a:t/>
            </a:r>
            <a:endParaRPr>
              <a:solidFill>
                <a:srgbClr val="434343"/>
              </a:solidFill>
            </a:endParaRPr>
          </a:p>
          <a:p>
            <a:pPr indent="-342900" lvl="0" marL="457200" rtl="0" algn="l">
              <a:spcBef>
                <a:spcPts val="1200"/>
              </a:spcBef>
              <a:spcAft>
                <a:spcPts val="0"/>
              </a:spcAft>
              <a:buClr>
                <a:srgbClr val="434343"/>
              </a:buClr>
              <a:buSzPts val="1800"/>
              <a:buChar char="●"/>
            </a:pPr>
            <a:r>
              <a:rPr lang="en-GB">
                <a:solidFill>
                  <a:srgbClr val="434343"/>
                </a:solidFill>
              </a:rPr>
              <a:t>Outer Structure Support</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Two rings hold the station together</a:t>
            </a:r>
            <a:endParaRPr>
              <a:solidFill>
                <a:srgbClr val="434343"/>
              </a:solidFill>
            </a:endParaRPr>
          </a:p>
          <a:p>
            <a:pPr indent="-317500" lvl="2" marL="1371600" rtl="0" algn="l">
              <a:spcBef>
                <a:spcPts val="0"/>
              </a:spcBef>
              <a:spcAft>
                <a:spcPts val="0"/>
              </a:spcAft>
              <a:buClr>
                <a:srgbClr val="434343"/>
              </a:buClr>
              <a:buSzPts val="1400"/>
              <a:buChar char="■"/>
            </a:pPr>
            <a:r>
              <a:rPr lang="en-GB">
                <a:solidFill>
                  <a:srgbClr val="434343"/>
                </a:solidFill>
              </a:rPr>
              <a:t>Inspired by Eve Online ship design</a:t>
            </a:r>
            <a:endParaRPr>
              <a:solidFill>
                <a:srgbClr val="434343"/>
              </a:solidFill>
            </a:endParaRPr>
          </a:p>
          <a:p>
            <a:pPr indent="0" lvl="0" marL="457200" rtl="0" algn="l">
              <a:spcBef>
                <a:spcPts val="1200"/>
              </a:spcBef>
              <a:spcAft>
                <a:spcPts val="1200"/>
              </a:spcAft>
              <a:buNone/>
            </a:pPr>
            <a:r>
              <a:t/>
            </a:r>
            <a:endParaRPr>
              <a:solidFill>
                <a:srgbClr val="434343"/>
              </a:solidFill>
            </a:endParaRPr>
          </a:p>
        </p:txBody>
      </p:sp>
      <p:sp>
        <p:nvSpPr>
          <p:cNvPr id="161" name="Google Shape;161;p24"/>
          <p:cNvSpPr txBox="1"/>
          <p:nvPr>
            <p:ph type="title"/>
          </p:nvPr>
        </p:nvSpPr>
        <p:spPr>
          <a:xfrm>
            <a:off x="0" y="452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Environment Design (Outline)</a:t>
            </a:r>
            <a:endParaRPr/>
          </a:p>
        </p:txBody>
      </p:sp>
      <p:pic>
        <p:nvPicPr>
          <p:cNvPr id="162" name="Google Shape;162;p24"/>
          <p:cNvPicPr preferRelativeResize="0"/>
          <p:nvPr/>
        </p:nvPicPr>
        <p:blipFill>
          <a:blip r:embed="rId3">
            <a:alphaModFix/>
          </a:blip>
          <a:stretch>
            <a:fillRect/>
          </a:stretch>
        </p:blipFill>
        <p:spPr>
          <a:xfrm>
            <a:off x="7096825" y="0"/>
            <a:ext cx="2047175" cy="2360826"/>
          </a:xfrm>
          <a:prstGeom prst="rect">
            <a:avLst/>
          </a:prstGeom>
          <a:noFill/>
          <a:ln>
            <a:noFill/>
          </a:ln>
        </p:spPr>
      </p:pic>
      <p:pic>
        <p:nvPicPr>
          <p:cNvPr id="163" name="Google Shape;163;p24"/>
          <p:cNvPicPr preferRelativeResize="0"/>
          <p:nvPr/>
        </p:nvPicPr>
        <p:blipFill>
          <a:blip r:embed="rId4">
            <a:alphaModFix/>
          </a:blip>
          <a:stretch>
            <a:fillRect/>
          </a:stretch>
        </p:blipFill>
        <p:spPr>
          <a:xfrm>
            <a:off x="6403524" y="2705700"/>
            <a:ext cx="2740475" cy="2119574"/>
          </a:xfrm>
          <a:prstGeom prst="rect">
            <a:avLst/>
          </a:prstGeom>
          <a:noFill/>
          <a:ln>
            <a:noFill/>
          </a:ln>
        </p:spPr>
      </p:pic>
      <p:sp>
        <p:nvSpPr>
          <p:cNvPr id="164" name="Google Shape;164;p24"/>
          <p:cNvSpPr txBox="1"/>
          <p:nvPr/>
        </p:nvSpPr>
        <p:spPr>
          <a:xfrm>
            <a:off x="7008013" y="23608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19 - World Environment Whole View]</a:t>
            </a:r>
            <a:endParaRPr sz="800"/>
          </a:p>
        </p:txBody>
      </p:sp>
      <p:sp>
        <p:nvSpPr>
          <p:cNvPr id="165" name="Google Shape;165;p24"/>
          <p:cNvSpPr txBox="1"/>
          <p:nvPr/>
        </p:nvSpPr>
        <p:spPr>
          <a:xfrm>
            <a:off x="6403513" y="48252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20 - Environment Main Area Planning]</a:t>
            </a:r>
            <a:endParaRPr sz="8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311700" y="4306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Environment Interior + link to IP</a:t>
            </a:r>
            <a:endParaRPr/>
          </a:p>
        </p:txBody>
      </p:sp>
      <p:sp>
        <p:nvSpPr>
          <p:cNvPr id="171" name="Google Shape;171;p25"/>
          <p:cNvSpPr txBox="1"/>
          <p:nvPr>
            <p:ph idx="1" type="body"/>
          </p:nvPr>
        </p:nvSpPr>
        <p:spPr>
          <a:xfrm>
            <a:off x="311700" y="2107300"/>
            <a:ext cx="4040100" cy="1473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GB" sz="2000"/>
              <a:t>Different design for each floor</a:t>
            </a:r>
            <a:endParaRPr sz="2000"/>
          </a:p>
          <a:p>
            <a:pPr indent="-355600" lvl="0" marL="457200" rtl="0" algn="l">
              <a:spcBef>
                <a:spcPts val="0"/>
              </a:spcBef>
              <a:spcAft>
                <a:spcPts val="0"/>
              </a:spcAft>
              <a:buSzPts val="2000"/>
              <a:buChar char="●"/>
            </a:pPr>
            <a:r>
              <a:rPr lang="en-GB" sz="2000"/>
              <a:t>Sci-Fi Asset package</a:t>
            </a:r>
            <a:endParaRPr sz="2000"/>
          </a:p>
          <a:p>
            <a:pPr indent="-355600" lvl="0" marL="457200" rtl="0" algn="l">
              <a:spcBef>
                <a:spcPts val="0"/>
              </a:spcBef>
              <a:spcAft>
                <a:spcPts val="0"/>
              </a:spcAft>
              <a:buSzPts val="2000"/>
              <a:buChar char="●"/>
            </a:pPr>
            <a:r>
              <a:rPr lang="en-GB" sz="2000"/>
              <a:t>Connection to IP</a:t>
            </a:r>
            <a:endParaRPr sz="2000"/>
          </a:p>
          <a:p>
            <a:pPr indent="-355600" lvl="0" marL="457200" rtl="0" algn="l">
              <a:spcBef>
                <a:spcPts val="0"/>
              </a:spcBef>
              <a:spcAft>
                <a:spcPts val="0"/>
              </a:spcAft>
              <a:buSzPts val="2000"/>
              <a:buChar char="●"/>
            </a:pPr>
            <a:r>
              <a:rPr lang="en-GB" sz="2000"/>
              <a:t>Judgement day</a:t>
            </a:r>
            <a:endParaRPr sz="2000"/>
          </a:p>
        </p:txBody>
      </p:sp>
      <p:pic>
        <p:nvPicPr>
          <p:cNvPr id="172" name="Google Shape;172;p25"/>
          <p:cNvPicPr preferRelativeResize="0"/>
          <p:nvPr/>
        </p:nvPicPr>
        <p:blipFill rotWithShape="1">
          <a:blip r:embed="rId3">
            <a:alphaModFix/>
          </a:blip>
          <a:srcRect b="9430" l="0" r="0" t="14702"/>
          <a:stretch/>
        </p:blipFill>
        <p:spPr>
          <a:xfrm>
            <a:off x="5002875" y="3149600"/>
            <a:ext cx="3829426" cy="1634234"/>
          </a:xfrm>
          <a:prstGeom prst="rect">
            <a:avLst/>
          </a:prstGeom>
          <a:noFill/>
          <a:ln>
            <a:noFill/>
          </a:ln>
        </p:spPr>
      </p:pic>
      <p:pic>
        <p:nvPicPr>
          <p:cNvPr id="173" name="Google Shape;173;p25"/>
          <p:cNvPicPr preferRelativeResize="0"/>
          <p:nvPr/>
        </p:nvPicPr>
        <p:blipFill rotWithShape="1">
          <a:blip r:embed="rId4">
            <a:alphaModFix/>
          </a:blip>
          <a:srcRect b="8507" l="0" r="0" t="11913"/>
          <a:stretch/>
        </p:blipFill>
        <p:spPr>
          <a:xfrm>
            <a:off x="5002875" y="1003300"/>
            <a:ext cx="3829426" cy="1714076"/>
          </a:xfrm>
          <a:prstGeom prst="rect">
            <a:avLst/>
          </a:prstGeom>
          <a:noFill/>
          <a:ln>
            <a:noFill/>
          </a:ln>
        </p:spPr>
      </p:pic>
      <p:sp>
        <p:nvSpPr>
          <p:cNvPr id="174" name="Google Shape;174;p25"/>
          <p:cNvSpPr txBox="1"/>
          <p:nvPr/>
        </p:nvSpPr>
        <p:spPr>
          <a:xfrm>
            <a:off x="5002863" y="27173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21 - Industrial Interior Design ]</a:t>
            </a:r>
            <a:endParaRPr sz="800"/>
          </a:p>
        </p:txBody>
      </p:sp>
      <p:sp>
        <p:nvSpPr>
          <p:cNvPr id="175" name="Google Shape;175;p25"/>
          <p:cNvSpPr txBox="1"/>
          <p:nvPr/>
        </p:nvSpPr>
        <p:spPr>
          <a:xfrm>
            <a:off x="5002863" y="47838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22 - Engine </a:t>
            </a:r>
            <a:r>
              <a:rPr lang="en-GB" sz="800"/>
              <a:t>Interior Design </a:t>
            </a:r>
            <a:r>
              <a:rPr lang="en-GB" sz="800"/>
              <a:t>]</a:t>
            </a: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Project </a:t>
            </a:r>
            <a:r>
              <a:rPr lang="en-GB"/>
              <a:t>Management</a:t>
            </a:r>
            <a:endParaRPr/>
          </a:p>
        </p:txBody>
      </p:sp>
      <p:sp>
        <p:nvSpPr>
          <p:cNvPr id="181" name="Google Shape;181;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Discord:</a:t>
            </a:r>
            <a:endParaRPr/>
          </a:p>
          <a:p>
            <a:pPr indent="-317500" lvl="1" marL="914400" rtl="0" algn="l">
              <a:spcBef>
                <a:spcPts val="0"/>
              </a:spcBef>
              <a:spcAft>
                <a:spcPts val="0"/>
              </a:spcAft>
              <a:buSzPts val="1400"/>
              <a:buChar char="○"/>
            </a:pPr>
            <a:r>
              <a:rPr lang="en-GB"/>
              <a:t>When we started the project we made our group team on Discord to have our team meetings, discuss our roles, and plan on deadlines for our work. </a:t>
            </a:r>
            <a:endParaRPr/>
          </a:p>
          <a:p>
            <a:pPr indent="-317500" lvl="1" marL="914400" rtl="0" algn="l">
              <a:spcBef>
                <a:spcPts val="0"/>
              </a:spcBef>
              <a:spcAft>
                <a:spcPts val="0"/>
              </a:spcAft>
              <a:buSzPts val="1400"/>
              <a:buChar char="○"/>
            </a:pPr>
            <a:r>
              <a:rPr lang="en-GB"/>
              <a:t>We have used Trello to create our plan board,Google Docs to upload our work for everyone to see, and used Unity to create the entire game itself while following the game Development Life Cycle.</a:t>
            </a:r>
            <a:endParaRPr/>
          </a:p>
          <a:p>
            <a:pPr indent="-317500" lvl="1" marL="914400" rtl="0" algn="l">
              <a:spcBef>
                <a:spcPts val="0"/>
              </a:spcBef>
              <a:spcAft>
                <a:spcPts val="0"/>
              </a:spcAft>
              <a:buSzPts val="1400"/>
              <a:buChar char="○"/>
            </a:pPr>
            <a:r>
              <a:rPr lang="en-GB"/>
              <a:t>We chose to go with the Agile methodology is a type of project </a:t>
            </a:r>
            <a:r>
              <a:rPr lang="en-GB"/>
              <a:t>management</a:t>
            </a:r>
            <a:r>
              <a:rPr lang="en-GB"/>
              <a:t> </a:t>
            </a:r>
            <a:r>
              <a:rPr lang="en-GB"/>
              <a:t>process</a:t>
            </a:r>
            <a:r>
              <a:rPr lang="en-GB"/>
              <a:t> used for software development Pros: Quick development (Prototyping). Cons: If one person changes one thing, everyone needs to change </a:t>
            </a:r>
            <a:r>
              <a:rPr lang="en-GB"/>
              <a:t>something</a:t>
            </a:r>
            <a:r>
              <a:rPr lang="en-GB"/>
              <a:t> as well.  </a:t>
            </a:r>
            <a:endParaRPr/>
          </a:p>
        </p:txBody>
      </p:sp>
      <p:pic>
        <p:nvPicPr>
          <p:cNvPr id="182" name="Google Shape;182;p26"/>
          <p:cNvPicPr preferRelativeResize="0"/>
          <p:nvPr/>
        </p:nvPicPr>
        <p:blipFill>
          <a:blip r:embed="rId3">
            <a:alphaModFix/>
          </a:blip>
          <a:stretch>
            <a:fillRect/>
          </a:stretch>
        </p:blipFill>
        <p:spPr>
          <a:xfrm>
            <a:off x="7349675" y="3563775"/>
            <a:ext cx="1299976" cy="1299976"/>
          </a:xfrm>
          <a:prstGeom prst="rect">
            <a:avLst/>
          </a:prstGeom>
          <a:noFill/>
          <a:ln>
            <a:noFill/>
          </a:ln>
        </p:spPr>
      </p:pic>
      <p:pic>
        <p:nvPicPr>
          <p:cNvPr id="183" name="Google Shape;183;p26"/>
          <p:cNvPicPr preferRelativeResize="0"/>
          <p:nvPr/>
        </p:nvPicPr>
        <p:blipFill>
          <a:blip r:embed="rId4">
            <a:alphaModFix/>
          </a:blip>
          <a:stretch>
            <a:fillRect/>
          </a:stretch>
        </p:blipFill>
        <p:spPr>
          <a:xfrm>
            <a:off x="3606750" y="3563775"/>
            <a:ext cx="2311037" cy="1299974"/>
          </a:xfrm>
          <a:prstGeom prst="rect">
            <a:avLst/>
          </a:prstGeom>
          <a:noFill/>
          <a:ln>
            <a:noFill/>
          </a:ln>
        </p:spPr>
      </p:pic>
      <p:pic>
        <p:nvPicPr>
          <p:cNvPr id="184" name="Google Shape;184;p26"/>
          <p:cNvPicPr preferRelativeResize="0"/>
          <p:nvPr/>
        </p:nvPicPr>
        <p:blipFill>
          <a:blip r:embed="rId5">
            <a:alphaModFix/>
          </a:blip>
          <a:stretch>
            <a:fillRect/>
          </a:stretch>
        </p:blipFill>
        <p:spPr>
          <a:xfrm>
            <a:off x="102500" y="3635900"/>
            <a:ext cx="2048674" cy="1152376"/>
          </a:xfrm>
          <a:prstGeom prst="rect">
            <a:avLst/>
          </a:prstGeom>
          <a:noFill/>
          <a:ln>
            <a:noFill/>
          </a:ln>
        </p:spPr>
      </p:pic>
      <p:sp>
        <p:nvSpPr>
          <p:cNvPr id="185" name="Google Shape;185;p26"/>
          <p:cNvSpPr txBox="1"/>
          <p:nvPr/>
        </p:nvSpPr>
        <p:spPr>
          <a:xfrm>
            <a:off x="102488" y="4788275"/>
            <a:ext cx="2560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23 - Game Development Life Cycle Inspiration Board]</a:t>
            </a:r>
            <a:endParaRPr sz="800"/>
          </a:p>
        </p:txBody>
      </p:sp>
      <p:sp>
        <p:nvSpPr>
          <p:cNvPr id="186" name="Google Shape;186;p26"/>
          <p:cNvSpPr txBox="1"/>
          <p:nvPr/>
        </p:nvSpPr>
        <p:spPr>
          <a:xfrm>
            <a:off x="3606738" y="48499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24 - Game Development Life Cycle]</a:t>
            </a:r>
            <a:endParaRPr sz="800"/>
          </a:p>
        </p:txBody>
      </p:sp>
      <p:sp>
        <p:nvSpPr>
          <p:cNvPr id="187" name="Google Shape;187;p26"/>
          <p:cNvSpPr txBox="1"/>
          <p:nvPr/>
        </p:nvSpPr>
        <p:spPr>
          <a:xfrm>
            <a:off x="7349663" y="48499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25 - Discord Logo]</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References</a:t>
            </a:r>
            <a:endParaRPr/>
          </a:p>
        </p:txBody>
      </p:sp>
      <p:sp>
        <p:nvSpPr>
          <p:cNvPr id="193" name="Google Shape;19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1200"/>
              </a:spcBef>
              <a:spcAft>
                <a:spcPts val="0"/>
              </a:spcAft>
              <a:buSzPts val="1800"/>
              <a:buChar char="●"/>
            </a:pPr>
            <a:r>
              <a:rPr lang="en-GB" sz="1100">
                <a:solidFill>
                  <a:schemeClr val="dk1"/>
                </a:solidFill>
              </a:rPr>
              <a:t>.     Costikyan, G (2002) "I Have No Words, and I Must Design: Toward a Critical Vocabulary for Games."</a:t>
            </a:r>
            <a:endParaRPr sz="1100">
              <a:solidFill>
                <a:schemeClr val="dk1"/>
              </a:solidFill>
            </a:endParaRPr>
          </a:p>
          <a:p>
            <a:pPr indent="-342900" lvl="0" marL="457200" rtl="0" algn="l">
              <a:spcBef>
                <a:spcPts val="0"/>
              </a:spcBef>
              <a:spcAft>
                <a:spcPts val="0"/>
              </a:spcAft>
              <a:buSzPts val="1800"/>
              <a:buChar char="●"/>
            </a:pPr>
            <a:r>
              <a:rPr lang="en-GB" sz="1100">
                <a:solidFill>
                  <a:schemeClr val="dk1"/>
                </a:solidFill>
              </a:rPr>
              <a:t>·</a:t>
            </a:r>
            <a:r>
              <a:rPr lang="en-GB" sz="700">
                <a:solidFill>
                  <a:schemeClr val="dk1"/>
                </a:solidFill>
                <a:latin typeface="Times New Roman"/>
                <a:ea typeface="Times New Roman"/>
                <a:cs typeface="Times New Roman"/>
                <a:sym typeface="Times New Roman"/>
              </a:rPr>
              <a:t>        </a:t>
            </a:r>
            <a:r>
              <a:rPr lang="en-GB" sz="1100">
                <a:solidFill>
                  <a:schemeClr val="dk1"/>
                </a:solidFill>
              </a:rPr>
              <a:t>Mitchell, K (2018) </a:t>
            </a:r>
            <a:r>
              <a:rPr i="1" lang="en-GB" sz="1100">
                <a:solidFill>
                  <a:schemeClr val="dk1"/>
                </a:solidFill>
              </a:rPr>
              <a:t>Discord Heads To The Xbox One </a:t>
            </a:r>
            <a:r>
              <a:rPr lang="en-GB" sz="1100">
                <a:solidFill>
                  <a:schemeClr val="dk1"/>
                </a:solidFill>
              </a:rPr>
              <a:t>[Online] Available at:</a:t>
            </a:r>
            <a:r>
              <a:rPr lang="en-GB" sz="1100">
                <a:solidFill>
                  <a:schemeClr val="dk1"/>
                </a:solidFill>
                <a:uFill>
                  <a:noFill/>
                </a:uFill>
                <a:hlinkClick r:id="rId3">
                  <a:extLst>
                    <a:ext uri="{A12FA001-AC4F-418D-AE19-62706E023703}">
                      <ahyp:hlinkClr val="tx"/>
                    </a:ext>
                  </a:extLst>
                </a:hlinkClick>
              </a:rPr>
              <a:t> </a:t>
            </a:r>
            <a:r>
              <a:rPr lang="en-GB" sz="1100" u="sng">
                <a:solidFill>
                  <a:schemeClr val="hlink"/>
                </a:solidFill>
                <a:hlinkClick r:id="rId4"/>
              </a:rPr>
              <a:t>https://www.theouterhaven.net/2018/04/discord-heads-to-the-xbox-one/</a:t>
            </a:r>
            <a:endParaRPr sz="1100" u="sng">
              <a:solidFill>
                <a:schemeClr val="hlink"/>
              </a:solidFill>
            </a:endParaRPr>
          </a:p>
          <a:p>
            <a:pPr indent="-342900" lvl="0" marL="457200" rtl="0" algn="l">
              <a:spcBef>
                <a:spcPts val="0"/>
              </a:spcBef>
              <a:spcAft>
                <a:spcPts val="0"/>
              </a:spcAft>
              <a:buSzPts val="1800"/>
              <a:buChar char="●"/>
            </a:pPr>
            <a:r>
              <a:rPr lang="en-GB" sz="1100">
                <a:solidFill>
                  <a:schemeClr val="dk1"/>
                </a:solidFill>
              </a:rPr>
              <a:t>·</a:t>
            </a:r>
            <a:r>
              <a:rPr lang="en-GB" sz="700">
                <a:solidFill>
                  <a:schemeClr val="dk1"/>
                </a:solidFill>
                <a:latin typeface="Times New Roman"/>
                <a:ea typeface="Times New Roman"/>
                <a:cs typeface="Times New Roman"/>
                <a:sym typeface="Times New Roman"/>
              </a:rPr>
              <a:t>         </a:t>
            </a:r>
            <a:r>
              <a:rPr lang="en-GB" sz="1100">
                <a:solidFill>
                  <a:schemeClr val="dk1"/>
                </a:solidFill>
              </a:rPr>
              <a:t>Sumit, J. (2017) </a:t>
            </a:r>
            <a:r>
              <a:rPr i="1" lang="en-GB" sz="1100">
                <a:solidFill>
                  <a:schemeClr val="dk1"/>
                </a:solidFill>
              </a:rPr>
              <a:t>Game Development Life Cycle </a:t>
            </a:r>
            <a:r>
              <a:rPr lang="en-GB" sz="1100">
                <a:solidFill>
                  <a:schemeClr val="dk1"/>
                </a:solidFill>
              </a:rPr>
              <a:t>[Online] Available at:</a:t>
            </a:r>
            <a:r>
              <a:rPr lang="en-GB" sz="1100">
                <a:solidFill>
                  <a:schemeClr val="dk1"/>
                </a:solidFill>
                <a:uFill>
                  <a:noFill/>
                </a:uFill>
                <a:hlinkClick r:id="rId5">
                  <a:extLst>
                    <a:ext uri="{A12FA001-AC4F-418D-AE19-62706E023703}">
                      <ahyp:hlinkClr val="tx"/>
                    </a:ext>
                  </a:extLst>
                </a:hlinkClick>
              </a:rPr>
              <a:t> </a:t>
            </a:r>
            <a:r>
              <a:rPr lang="en-GB" sz="1100" u="sng">
                <a:solidFill>
                  <a:schemeClr val="hlink"/>
                </a:solidFill>
                <a:hlinkClick r:id="rId6"/>
              </a:rPr>
              <a:t>https://www.linkedin.com/pulse/game-development-life-cycle-sumit-jain</a:t>
            </a:r>
            <a:endParaRPr sz="1150" u="sng">
              <a:solidFill>
                <a:schemeClr val="hlink"/>
              </a:solidFill>
            </a:endParaRPr>
          </a:p>
          <a:p>
            <a:pPr indent="-342900" lvl="0" marL="457200" rtl="0" algn="l">
              <a:spcBef>
                <a:spcPts val="0"/>
              </a:spcBef>
              <a:spcAft>
                <a:spcPts val="0"/>
              </a:spcAft>
              <a:buSzPts val="1800"/>
              <a:buChar char="●"/>
            </a:pPr>
            <a:r>
              <a:rPr lang="en-GB" sz="1100">
                <a:solidFill>
                  <a:schemeClr val="dk1"/>
                </a:solidFill>
              </a:rPr>
              <a:t>.     Swink, S. (2009) Game Feel, Morgan Kaufman</a:t>
            </a:r>
            <a:endParaRPr sz="1100">
              <a:solidFill>
                <a:schemeClr val="dk1"/>
              </a:solidFill>
            </a:endParaRPr>
          </a:p>
          <a:p>
            <a:pPr indent="-298450" lvl="0" marL="457200" rtl="0" algn="l">
              <a:spcBef>
                <a:spcPts val="0"/>
              </a:spcBef>
              <a:spcAft>
                <a:spcPts val="0"/>
              </a:spcAft>
              <a:buClr>
                <a:schemeClr val="dk1"/>
              </a:buClr>
              <a:buSzPts val="1100"/>
              <a:buChar char="●"/>
            </a:pPr>
            <a:r>
              <a:rPr lang="en-GB" sz="1100">
                <a:solidFill>
                  <a:schemeClr val="dk1"/>
                </a:solidFill>
              </a:rPr>
              <a:t>·</a:t>
            </a:r>
            <a:r>
              <a:rPr lang="en-GB" sz="700">
                <a:solidFill>
                  <a:schemeClr val="dk1"/>
                </a:solidFill>
                <a:latin typeface="Times New Roman"/>
                <a:ea typeface="Times New Roman"/>
                <a:cs typeface="Times New Roman"/>
                <a:sym typeface="Times New Roman"/>
              </a:rPr>
              <a:t>         </a:t>
            </a:r>
            <a:r>
              <a:rPr lang="en-GB" sz="1100">
                <a:solidFill>
                  <a:schemeClr val="dk1"/>
                </a:solidFill>
              </a:rPr>
              <a:t>Uniwiki (2021) </a:t>
            </a:r>
            <a:r>
              <a:rPr i="1" lang="en-GB" sz="1100">
                <a:solidFill>
                  <a:schemeClr val="dk1"/>
                </a:solidFill>
              </a:rPr>
              <a:t>Factions </a:t>
            </a:r>
            <a:r>
              <a:rPr lang="en-GB" sz="1100">
                <a:solidFill>
                  <a:schemeClr val="dk1"/>
                </a:solidFill>
              </a:rPr>
              <a:t>[Online] Available at:</a:t>
            </a:r>
            <a:r>
              <a:rPr lang="en-GB" sz="1100">
                <a:solidFill>
                  <a:schemeClr val="dk1"/>
                </a:solidFill>
                <a:uFill>
                  <a:noFill/>
                </a:uFill>
                <a:hlinkClick r:id="rId7">
                  <a:extLst>
                    <a:ext uri="{A12FA001-AC4F-418D-AE19-62706E023703}">
                      <ahyp:hlinkClr val="tx"/>
                    </a:ext>
                  </a:extLst>
                </a:hlinkClick>
              </a:rPr>
              <a:t> </a:t>
            </a:r>
            <a:r>
              <a:rPr lang="en-GB" sz="1100" u="sng">
                <a:solidFill>
                  <a:schemeClr val="accent5"/>
                </a:solidFill>
                <a:hlinkClick r:id="rId8">
                  <a:extLst>
                    <a:ext uri="{A12FA001-AC4F-418D-AE19-62706E023703}">
                      <ahyp:hlinkClr val="tx"/>
                    </a:ext>
                  </a:extLst>
                </a:hlinkClick>
              </a:rPr>
              <a:t>https://wiki.eveuniversity.org/Factions</a:t>
            </a:r>
            <a:endParaRPr sz="11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idx="4294967295" type="title"/>
          </p:nvPr>
        </p:nvSpPr>
        <p:spPr>
          <a:xfrm>
            <a:off x="311700" y="1277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Game Overview</a:t>
            </a:r>
            <a:endParaRPr/>
          </a:p>
        </p:txBody>
      </p:sp>
      <p:sp>
        <p:nvSpPr>
          <p:cNvPr id="62" name="Google Shape;62;p14"/>
          <p:cNvSpPr txBox="1"/>
          <p:nvPr>
            <p:ph idx="4294967295" type="body"/>
          </p:nvPr>
        </p:nvSpPr>
        <p:spPr>
          <a:xfrm>
            <a:off x="311700" y="700425"/>
            <a:ext cx="8520600" cy="44430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rgbClr val="434343"/>
              </a:buClr>
              <a:buSzPts val="1800"/>
              <a:buChar char="●"/>
            </a:pPr>
            <a:r>
              <a:rPr lang="en-GB">
                <a:solidFill>
                  <a:srgbClr val="434343"/>
                </a:solidFill>
              </a:rPr>
              <a:t>High Concept</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Wormhole is a Sci-FI experience set on a space station that incorporates a mixture of stealth and strategy into one, unique experience. Avoid getting caught as you sabotage system </a:t>
            </a:r>
            <a:r>
              <a:rPr lang="en-GB">
                <a:solidFill>
                  <a:srgbClr val="434343"/>
                </a:solidFill>
              </a:rPr>
              <a:t>facilities and escape with your evidence.</a:t>
            </a:r>
            <a:endParaRPr>
              <a:solidFill>
                <a:srgbClr val="434343"/>
              </a:solidFill>
            </a:endParaRPr>
          </a:p>
          <a:p>
            <a:pPr indent="-342900" lvl="0" marL="457200" rtl="0" algn="l">
              <a:spcBef>
                <a:spcPts val="0"/>
              </a:spcBef>
              <a:spcAft>
                <a:spcPts val="0"/>
              </a:spcAft>
              <a:buClr>
                <a:srgbClr val="434343"/>
              </a:buClr>
              <a:buSzPts val="1800"/>
              <a:buChar char="●"/>
            </a:pPr>
            <a:r>
              <a:rPr lang="en-GB">
                <a:solidFill>
                  <a:srgbClr val="434343"/>
                </a:solidFill>
              </a:rPr>
              <a:t>Themes</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Multiple themes each centred around different task types;</a:t>
            </a:r>
            <a:endParaRPr>
              <a:solidFill>
                <a:srgbClr val="434343"/>
              </a:solidFill>
            </a:endParaRPr>
          </a:p>
          <a:p>
            <a:pPr indent="-317500" lvl="2" marL="1371600" rtl="0" algn="l">
              <a:spcBef>
                <a:spcPts val="0"/>
              </a:spcBef>
              <a:spcAft>
                <a:spcPts val="0"/>
              </a:spcAft>
              <a:buClr>
                <a:srgbClr val="434343"/>
              </a:buClr>
              <a:buSzPts val="1400"/>
              <a:buChar char="■"/>
            </a:pPr>
            <a:r>
              <a:rPr lang="en-GB">
                <a:solidFill>
                  <a:srgbClr val="434343"/>
                </a:solidFill>
              </a:rPr>
              <a:t>Residential </a:t>
            </a:r>
            <a:endParaRPr>
              <a:solidFill>
                <a:srgbClr val="434343"/>
              </a:solidFill>
            </a:endParaRPr>
          </a:p>
          <a:p>
            <a:pPr indent="-317500" lvl="2" marL="1371600" rtl="0" algn="l">
              <a:spcBef>
                <a:spcPts val="0"/>
              </a:spcBef>
              <a:spcAft>
                <a:spcPts val="0"/>
              </a:spcAft>
              <a:buClr>
                <a:srgbClr val="434343"/>
              </a:buClr>
              <a:buSzPts val="1400"/>
              <a:buChar char="■"/>
            </a:pPr>
            <a:r>
              <a:rPr lang="en-GB">
                <a:solidFill>
                  <a:srgbClr val="434343"/>
                </a:solidFill>
              </a:rPr>
              <a:t>Industrial</a:t>
            </a:r>
            <a:endParaRPr>
              <a:solidFill>
                <a:srgbClr val="434343"/>
              </a:solidFill>
            </a:endParaRPr>
          </a:p>
          <a:p>
            <a:pPr indent="-317500" lvl="2" marL="1371600" rtl="0" algn="l">
              <a:spcBef>
                <a:spcPts val="0"/>
              </a:spcBef>
              <a:spcAft>
                <a:spcPts val="0"/>
              </a:spcAft>
              <a:buClr>
                <a:srgbClr val="434343"/>
              </a:buClr>
              <a:buSzPts val="1400"/>
              <a:buChar char="■"/>
            </a:pPr>
            <a:r>
              <a:rPr lang="en-GB">
                <a:solidFill>
                  <a:srgbClr val="434343"/>
                </a:solidFill>
              </a:rPr>
              <a:t>Communications / Control</a:t>
            </a:r>
            <a:endParaRPr>
              <a:solidFill>
                <a:srgbClr val="434343"/>
              </a:solidFill>
            </a:endParaRPr>
          </a:p>
          <a:p>
            <a:pPr indent="-317500" lvl="2" marL="1371600" rtl="0" algn="l">
              <a:spcBef>
                <a:spcPts val="0"/>
              </a:spcBef>
              <a:spcAft>
                <a:spcPts val="0"/>
              </a:spcAft>
              <a:buClr>
                <a:srgbClr val="434343"/>
              </a:buClr>
              <a:buSzPts val="1400"/>
              <a:buChar char="■"/>
            </a:pPr>
            <a:r>
              <a:rPr lang="en-GB">
                <a:solidFill>
                  <a:srgbClr val="434343"/>
                </a:solidFill>
              </a:rPr>
              <a:t>Engine / Fuel</a:t>
            </a:r>
            <a:endParaRPr>
              <a:solidFill>
                <a:srgbClr val="434343"/>
              </a:solidFill>
            </a:endParaRPr>
          </a:p>
          <a:p>
            <a:pPr indent="-342900" lvl="0" marL="457200" rtl="0" algn="l">
              <a:spcBef>
                <a:spcPts val="0"/>
              </a:spcBef>
              <a:spcAft>
                <a:spcPts val="0"/>
              </a:spcAft>
              <a:buClr>
                <a:srgbClr val="434343"/>
              </a:buClr>
              <a:buSzPts val="1800"/>
              <a:buChar char="●"/>
            </a:pPr>
            <a:r>
              <a:rPr lang="en-GB">
                <a:solidFill>
                  <a:srgbClr val="434343"/>
                </a:solidFill>
              </a:rPr>
              <a:t>Narrative</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Multiple Endings</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Player is on board enemy space station and has to collect information while concealing their true identity</a:t>
            </a:r>
            <a:endParaRPr>
              <a:solidFill>
                <a:srgbClr val="434343"/>
              </a:solidFill>
            </a:endParaRPr>
          </a:p>
          <a:p>
            <a:pPr indent="-342900" lvl="0" marL="457200" rtl="0" algn="l">
              <a:spcBef>
                <a:spcPts val="0"/>
              </a:spcBef>
              <a:spcAft>
                <a:spcPts val="0"/>
              </a:spcAft>
              <a:buClr>
                <a:srgbClr val="434343"/>
              </a:buClr>
              <a:buSzPts val="1800"/>
              <a:buChar char="●"/>
            </a:pPr>
            <a:r>
              <a:rPr lang="en-GB">
                <a:solidFill>
                  <a:srgbClr val="434343"/>
                </a:solidFill>
              </a:rPr>
              <a:t>Design Pillars &amp; USPs</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Tasks are performed in unique, engaging ways</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Sabotaging Systems, Collecting Information</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Stealth and Strategy</a:t>
            </a:r>
            <a:endParaRPr>
              <a:solidFill>
                <a:srgbClr val="434343"/>
              </a:solidFill>
            </a:endParaRPr>
          </a:p>
          <a:p>
            <a:pPr indent="-317500" lvl="1" marL="914400" rtl="0" algn="l">
              <a:spcBef>
                <a:spcPts val="0"/>
              </a:spcBef>
              <a:spcAft>
                <a:spcPts val="0"/>
              </a:spcAft>
              <a:buClr>
                <a:srgbClr val="434343"/>
              </a:buClr>
              <a:buSzPts val="1400"/>
              <a:buChar char="○"/>
            </a:pPr>
            <a:r>
              <a:rPr lang="en-GB">
                <a:solidFill>
                  <a:srgbClr val="434343"/>
                </a:solidFill>
              </a:rPr>
              <a:t>Unique Level Design</a:t>
            </a:r>
            <a:endParaRPr>
              <a:solidFill>
                <a:srgbClr val="43434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idx="1" type="body"/>
          </p:nvPr>
        </p:nvSpPr>
        <p:spPr>
          <a:xfrm>
            <a:off x="311700" y="2489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t/>
            </a:r>
            <a:endParaRPr/>
          </a:p>
          <a:p>
            <a:pPr indent="-342900" lvl="0" marL="457200" rtl="0" algn="l">
              <a:spcBef>
                <a:spcPts val="1200"/>
              </a:spcBef>
              <a:spcAft>
                <a:spcPts val="0"/>
              </a:spcAft>
              <a:buSzPts val="1800"/>
              <a:buChar char="●"/>
            </a:pPr>
            <a:r>
              <a:rPr lang="en-GB"/>
              <a:t>Out-game constraints:</a:t>
            </a:r>
            <a:endParaRPr/>
          </a:p>
          <a:p>
            <a:pPr indent="-317500" lvl="2" marL="1371600" rtl="0" algn="l">
              <a:spcBef>
                <a:spcPts val="0"/>
              </a:spcBef>
              <a:spcAft>
                <a:spcPts val="0"/>
              </a:spcAft>
              <a:buSzPts val="1400"/>
              <a:buChar char="■"/>
            </a:pPr>
            <a:r>
              <a:rPr lang="en-GB"/>
              <a:t>Organization.</a:t>
            </a:r>
            <a:endParaRPr/>
          </a:p>
          <a:p>
            <a:pPr indent="-317500" lvl="2" marL="1371600" rtl="0" algn="l">
              <a:spcBef>
                <a:spcPts val="0"/>
              </a:spcBef>
              <a:spcAft>
                <a:spcPts val="0"/>
              </a:spcAft>
              <a:buSzPts val="1400"/>
              <a:buChar char="■"/>
            </a:pPr>
            <a:r>
              <a:rPr lang="en-GB"/>
              <a:t>Brainstorming.</a:t>
            </a:r>
            <a:endParaRPr/>
          </a:p>
        </p:txBody>
      </p:sp>
      <p:pic>
        <p:nvPicPr>
          <p:cNvPr id="68" name="Google Shape;68;p15"/>
          <p:cNvPicPr preferRelativeResize="0"/>
          <p:nvPr/>
        </p:nvPicPr>
        <p:blipFill>
          <a:blip r:embed="rId3">
            <a:alphaModFix/>
          </a:blip>
          <a:stretch>
            <a:fillRect/>
          </a:stretch>
        </p:blipFill>
        <p:spPr>
          <a:xfrm>
            <a:off x="311700" y="1630425"/>
            <a:ext cx="4210150" cy="3246800"/>
          </a:xfrm>
          <a:prstGeom prst="rect">
            <a:avLst/>
          </a:prstGeom>
          <a:noFill/>
          <a:ln>
            <a:noFill/>
          </a:ln>
        </p:spPr>
      </p:pic>
      <p:pic>
        <p:nvPicPr>
          <p:cNvPr id="69" name="Google Shape;69;p15"/>
          <p:cNvPicPr preferRelativeResize="0"/>
          <p:nvPr/>
        </p:nvPicPr>
        <p:blipFill>
          <a:blip r:embed="rId4">
            <a:alphaModFix/>
          </a:blip>
          <a:stretch>
            <a:fillRect/>
          </a:stretch>
        </p:blipFill>
        <p:spPr>
          <a:xfrm flipH="1">
            <a:off x="4938825" y="1630425"/>
            <a:ext cx="2846225" cy="1593875"/>
          </a:xfrm>
          <a:prstGeom prst="rect">
            <a:avLst/>
          </a:prstGeom>
          <a:noFill/>
          <a:ln>
            <a:noFill/>
          </a:ln>
        </p:spPr>
      </p:pic>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Constraints</a:t>
            </a:r>
            <a:endParaRPr/>
          </a:p>
        </p:txBody>
      </p:sp>
      <p:sp>
        <p:nvSpPr>
          <p:cNvPr id="71" name="Google Shape;71;p15"/>
          <p:cNvSpPr txBox="1"/>
          <p:nvPr/>
        </p:nvSpPr>
        <p:spPr>
          <a:xfrm>
            <a:off x="5081538" y="3224300"/>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1 - Discord Logo]</a:t>
            </a:r>
            <a:endParaRPr sz="800"/>
          </a:p>
        </p:txBody>
      </p:sp>
      <p:sp>
        <p:nvSpPr>
          <p:cNvPr id="72" name="Google Shape;72;p15"/>
          <p:cNvSpPr txBox="1"/>
          <p:nvPr/>
        </p:nvSpPr>
        <p:spPr>
          <a:xfrm>
            <a:off x="311688" y="4835700"/>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2 - Mechanic Planning / Development]</a:t>
            </a:r>
            <a:endParaRPr sz="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Constraints</a:t>
            </a:r>
            <a:endParaRPr/>
          </a:p>
        </p:txBody>
      </p:sp>
      <p:sp>
        <p:nvSpPr>
          <p:cNvPr id="78" name="Google Shape;78;p16"/>
          <p:cNvSpPr txBox="1"/>
          <p:nvPr>
            <p:ph idx="1" type="body"/>
          </p:nvPr>
        </p:nvSpPr>
        <p:spPr>
          <a:xfrm>
            <a:off x="59575" y="863550"/>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GB" sz="2000"/>
              <a:t>In-game constraints:</a:t>
            </a:r>
            <a:endParaRPr sz="2000"/>
          </a:p>
          <a:p>
            <a:pPr indent="-317500" lvl="2" marL="1371600" rtl="0" algn="l">
              <a:spcBef>
                <a:spcPts val="0"/>
              </a:spcBef>
              <a:spcAft>
                <a:spcPts val="0"/>
              </a:spcAft>
              <a:buSzPts val="1400"/>
              <a:buChar char="■"/>
            </a:pPr>
            <a:r>
              <a:rPr lang="en-GB"/>
              <a:t>Creative: Shapes, 3D models, coding and animations.</a:t>
            </a:r>
            <a:endParaRPr/>
          </a:p>
          <a:p>
            <a:pPr indent="-317500" lvl="2" marL="1371600" rtl="0" algn="l">
              <a:spcBef>
                <a:spcPts val="0"/>
              </a:spcBef>
              <a:spcAft>
                <a:spcPts val="0"/>
              </a:spcAft>
              <a:buSzPts val="1400"/>
              <a:buChar char="■"/>
            </a:pPr>
            <a:r>
              <a:rPr lang="en-GB"/>
              <a:t>I.P. related: World constraints. </a:t>
            </a:r>
            <a:endParaRPr/>
          </a:p>
          <a:p>
            <a:pPr indent="0" lvl="0" marL="0" rtl="0" algn="l">
              <a:spcBef>
                <a:spcPts val="1200"/>
              </a:spcBef>
              <a:spcAft>
                <a:spcPts val="0"/>
              </a:spcAft>
              <a:buNone/>
            </a:pPr>
            <a:r>
              <a:t/>
            </a:r>
            <a:endParaRPr/>
          </a:p>
          <a:p>
            <a:pPr indent="0" lvl="0" marL="1371600" rtl="0" algn="l">
              <a:spcBef>
                <a:spcPts val="1200"/>
              </a:spcBef>
              <a:spcAft>
                <a:spcPts val="1200"/>
              </a:spcAft>
              <a:buNone/>
            </a:pPr>
            <a:r>
              <a:t/>
            </a:r>
            <a:endParaRPr/>
          </a:p>
        </p:txBody>
      </p:sp>
      <p:pic>
        <p:nvPicPr>
          <p:cNvPr id="79" name="Google Shape;79;p16"/>
          <p:cNvPicPr preferRelativeResize="0"/>
          <p:nvPr/>
        </p:nvPicPr>
        <p:blipFill>
          <a:blip r:embed="rId3">
            <a:alphaModFix/>
          </a:blip>
          <a:stretch>
            <a:fillRect/>
          </a:stretch>
        </p:blipFill>
        <p:spPr>
          <a:xfrm>
            <a:off x="3190050" y="1906975"/>
            <a:ext cx="2937971" cy="1462149"/>
          </a:xfrm>
          <a:prstGeom prst="rect">
            <a:avLst/>
          </a:prstGeom>
          <a:noFill/>
          <a:ln>
            <a:noFill/>
          </a:ln>
        </p:spPr>
      </p:pic>
      <p:pic>
        <p:nvPicPr>
          <p:cNvPr id="80" name="Google Shape;80;p16"/>
          <p:cNvPicPr preferRelativeResize="0"/>
          <p:nvPr/>
        </p:nvPicPr>
        <p:blipFill>
          <a:blip r:embed="rId4">
            <a:alphaModFix/>
          </a:blip>
          <a:stretch>
            <a:fillRect/>
          </a:stretch>
        </p:blipFill>
        <p:spPr>
          <a:xfrm>
            <a:off x="59575" y="1905175"/>
            <a:ext cx="2930999" cy="1462150"/>
          </a:xfrm>
          <a:prstGeom prst="rect">
            <a:avLst/>
          </a:prstGeom>
          <a:noFill/>
          <a:ln>
            <a:noFill/>
          </a:ln>
        </p:spPr>
      </p:pic>
      <p:pic>
        <p:nvPicPr>
          <p:cNvPr id="81" name="Google Shape;81;p16"/>
          <p:cNvPicPr preferRelativeResize="0"/>
          <p:nvPr/>
        </p:nvPicPr>
        <p:blipFill>
          <a:blip r:embed="rId5">
            <a:alphaModFix/>
          </a:blip>
          <a:stretch>
            <a:fillRect/>
          </a:stretch>
        </p:blipFill>
        <p:spPr>
          <a:xfrm>
            <a:off x="6320525" y="1906975"/>
            <a:ext cx="2631845" cy="1462150"/>
          </a:xfrm>
          <a:prstGeom prst="rect">
            <a:avLst/>
          </a:prstGeom>
          <a:noFill/>
          <a:ln>
            <a:noFill/>
          </a:ln>
        </p:spPr>
      </p:pic>
      <p:pic>
        <p:nvPicPr>
          <p:cNvPr id="82" name="Google Shape;82;p16"/>
          <p:cNvPicPr preferRelativeResize="0"/>
          <p:nvPr/>
        </p:nvPicPr>
        <p:blipFill rotWithShape="1">
          <a:blip r:embed="rId6">
            <a:alphaModFix/>
          </a:blip>
          <a:srcRect b="7239" l="0" r="0" t="10773"/>
          <a:stretch/>
        </p:blipFill>
        <p:spPr>
          <a:xfrm>
            <a:off x="3343112" y="3611250"/>
            <a:ext cx="2631850" cy="1213680"/>
          </a:xfrm>
          <a:prstGeom prst="rect">
            <a:avLst/>
          </a:prstGeom>
          <a:noFill/>
          <a:ln>
            <a:noFill/>
          </a:ln>
        </p:spPr>
      </p:pic>
      <p:sp>
        <p:nvSpPr>
          <p:cNvPr id="83" name="Google Shape;83;p16"/>
          <p:cNvSpPr txBox="1"/>
          <p:nvPr/>
        </p:nvSpPr>
        <p:spPr>
          <a:xfrm>
            <a:off x="59563" y="3427650"/>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3 - Modelled </a:t>
            </a:r>
            <a:r>
              <a:rPr lang="en-GB" sz="800"/>
              <a:t>Spaceship</a:t>
            </a:r>
            <a:r>
              <a:rPr lang="en-GB" sz="800"/>
              <a:t>]</a:t>
            </a:r>
            <a:endParaRPr sz="800"/>
          </a:p>
        </p:txBody>
      </p:sp>
      <p:sp>
        <p:nvSpPr>
          <p:cNvPr id="84" name="Google Shape;84;p16"/>
          <p:cNvSpPr txBox="1"/>
          <p:nvPr/>
        </p:nvSpPr>
        <p:spPr>
          <a:xfrm>
            <a:off x="3190038" y="33673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4 - Modelled Hammer]</a:t>
            </a:r>
            <a:endParaRPr sz="800"/>
          </a:p>
        </p:txBody>
      </p:sp>
      <p:sp>
        <p:nvSpPr>
          <p:cNvPr id="85" name="Google Shape;85;p16"/>
          <p:cNvSpPr txBox="1"/>
          <p:nvPr/>
        </p:nvSpPr>
        <p:spPr>
          <a:xfrm>
            <a:off x="6327488" y="33673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5 - Script Example]</a:t>
            </a:r>
            <a:endParaRPr sz="800"/>
          </a:p>
        </p:txBody>
      </p:sp>
      <p:sp>
        <p:nvSpPr>
          <p:cNvPr id="86" name="Google Shape;86;p16"/>
          <p:cNvSpPr txBox="1"/>
          <p:nvPr/>
        </p:nvSpPr>
        <p:spPr>
          <a:xfrm>
            <a:off x="3414138" y="48249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6 - Elevator Issue]</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                  Guristas Pirates Vs Amarr Empire</a:t>
            </a:r>
            <a:endParaRPr/>
          </a:p>
        </p:txBody>
      </p:sp>
      <p:sp>
        <p:nvSpPr>
          <p:cNvPr id="92" name="Google Shape;92;p17"/>
          <p:cNvSpPr txBox="1"/>
          <p:nvPr>
            <p:ph idx="1" type="body"/>
          </p:nvPr>
        </p:nvSpPr>
        <p:spPr>
          <a:xfrm>
            <a:off x="1952175" y="984400"/>
            <a:ext cx="4796400" cy="143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GB"/>
              <a:t>Complete all the tasks on the </a:t>
            </a:r>
            <a:r>
              <a:rPr lang="en-GB"/>
              <a:t>checklist</a:t>
            </a:r>
            <a:endParaRPr/>
          </a:p>
          <a:p>
            <a:pPr indent="-342900" lvl="0" marL="457200" rtl="0" algn="l">
              <a:spcBef>
                <a:spcPts val="0"/>
              </a:spcBef>
              <a:spcAft>
                <a:spcPts val="0"/>
              </a:spcAft>
              <a:buSzPts val="1800"/>
              <a:buChar char="●"/>
            </a:pPr>
            <a:r>
              <a:rPr lang="en-GB"/>
              <a:t>Radio Communication</a:t>
            </a:r>
            <a:endParaRPr/>
          </a:p>
          <a:p>
            <a:pPr indent="-342900" lvl="0" marL="457200" rtl="0" algn="l">
              <a:spcBef>
                <a:spcPts val="0"/>
              </a:spcBef>
              <a:spcAft>
                <a:spcPts val="0"/>
              </a:spcAft>
              <a:buSzPts val="1800"/>
              <a:buChar char="●"/>
            </a:pPr>
            <a:r>
              <a:rPr lang="en-GB"/>
              <a:t>Imperfect Information</a:t>
            </a:r>
            <a:endParaRPr/>
          </a:p>
        </p:txBody>
      </p:sp>
      <p:pic>
        <p:nvPicPr>
          <p:cNvPr id="93" name="Google Shape;93;p17"/>
          <p:cNvPicPr preferRelativeResize="0"/>
          <p:nvPr/>
        </p:nvPicPr>
        <p:blipFill rotWithShape="1">
          <a:blip r:embed="rId3">
            <a:alphaModFix/>
          </a:blip>
          <a:srcRect b="0" l="22370" r="24429" t="0"/>
          <a:stretch/>
        </p:blipFill>
        <p:spPr>
          <a:xfrm>
            <a:off x="169300" y="1959800"/>
            <a:ext cx="1782875" cy="1888575"/>
          </a:xfrm>
          <a:prstGeom prst="rect">
            <a:avLst/>
          </a:prstGeom>
          <a:noFill/>
          <a:ln>
            <a:noFill/>
          </a:ln>
        </p:spPr>
      </p:pic>
      <p:pic>
        <p:nvPicPr>
          <p:cNvPr id="94" name="Google Shape;94;p17"/>
          <p:cNvPicPr preferRelativeResize="0"/>
          <p:nvPr/>
        </p:nvPicPr>
        <p:blipFill rotWithShape="1">
          <a:blip r:embed="rId4">
            <a:alphaModFix/>
          </a:blip>
          <a:srcRect b="0" l="10636" r="10636" t="0"/>
          <a:stretch/>
        </p:blipFill>
        <p:spPr>
          <a:xfrm>
            <a:off x="7049425" y="1959800"/>
            <a:ext cx="1782874" cy="1811676"/>
          </a:xfrm>
          <a:prstGeom prst="rect">
            <a:avLst/>
          </a:prstGeom>
          <a:noFill/>
          <a:ln>
            <a:noFill/>
          </a:ln>
        </p:spPr>
      </p:pic>
      <p:sp>
        <p:nvSpPr>
          <p:cNvPr id="95" name="Google Shape;95;p17"/>
          <p:cNvSpPr txBox="1"/>
          <p:nvPr/>
        </p:nvSpPr>
        <p:spPr>
          <a:xfrm>
            <a:off x="2212825" y="3145300"/>
            <a:ext cx="47070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Guristas Pirates</a:t>
            </a:r>
            <a:endParaRPr/>
          </a:p>
          <a:p>
            <a:pPr indent="-317500" lvl="1" marL="914400" rtl="0" algn="l">
              <a:spcBef>
                <a:spcPts val="0"/>
              </a:spcBef>
              <a:spcAft>
                <a:spcPts val="0"/>
              </a:spcAft>
              <a:buSzPts val="1400"/>
              <a:buChar char="○"/>
            </a:pPr>
            <a:r>
              <a:rPr lang="en-GB"/>
              <a:t>A group of Ex-Navy Officers who are a thorn to the Caldari state, as well as kidnappers and thieves who steal for themselves.</a:t>
            </a:r>
            <a:endParaRPr/>
          </a:p>
          <a:p>
            <a:pPr indent="-317500" lvl="0" marL="457200" rtl="0" algn="l">
              <a:spcBef>
                <a:spcPts val="0"/>
              </a:spcBef>
              <a:spcAft>
                <a:spcPts val="0"/>
              </a:spcAft>
              <a:buSzPts val="1400"/>
              <a:buChar char="●"/>
            </a:pPr>
            <a:r>
              <a:rPr lang="en-GB"/>
              <a:t>Amarr Empire</a:t>
            </a:r>
            <a:endParaRPr/>
          </a:p>
          <a:p>
            <a:pPr indent="-317500" lvl="1" marL="914400" rtl="0" algn="l">
              <a:spcBef>
                <a:spcPts val="0"/>
              </a:spcBef>
              <a:spcAft>
                <a:spcPts val="0"/>
              </a:spcAft>
              <a:buSzPts val="1400"/>
              <a:buChar char="○"/>
            </a:pPr>
            <a:r>
              <a:rPr lang="en-GB"/>
              <a:t>A race while </a:t>
            </a:r>
            <a:r>
              <a:rPr lang="en-GB"/>
              <a:t>peaceful</a:t>
            </a:r>
            <a:r>
              <a:rPr lang="en-GB"/>
              <a:t> is filled with people who have a perfection-complex. Believing </a:t>
            </a:r>
            <a:r>
              <a:rPr lang="en-GB"/>
              <a:t>they</a:t>
            </a:r>
            <a:r>
              <a:rPr lang="en-GB"/>
              <a:t> are the chosen people and so on.</a:t>
            </a:r>
            <a:endParaRPr/>
          </a:p>
        </p:txBody>
      </p:sp>
      <p:sp>
        <p:nvSpPr>
          <p:cNvPr id="96" name="Google Shape;96;p17"/>
          <p:cNvSpPr txBox="1"/>
          <p:nvPr/>
        </p:nvSpPr>
        <p:spPr>
          <a:xfrm>
            <a:off x="169288" y="38483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7 - Guristas Pirates Logo]</a:t>
            </a:r>
            <a:endParaRPr sz="800"/>
          </a:p>
        </p:txBody>
      </p:sp>
      <p:sp>
        <p:nvSpPr>
          <p:cNvPr id="97" name="Google Shape;97;p17"/>
          <p:cNvSpPr txBox="1"/>
          <p:nvPr/>
        </p:nvSpPr>
        <p:spPr>
          <a:xfrm>
            <a:off x="7049413" y="37714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8 - Amarr Empire Logo]</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Physical Tasks and Interactive Tasks</a:t>
            </a:r>
            <a:endParaRPr/>
          </a:p>
        </p:txBody>
      </p:sp>
      <p:pic>
        <p:nvPicPr>
          <p:cNvPr id="103" name="Google Shape;103;p18"/>
          <p:cNvPicPr preferRelativeResize="0"/>
          <p:nvPr/>
        </p:nvPicPr>
        <p:blipFill rotWithShape="1">
          <a:blip r:embed="rId3">
            <a:alphaModFix/>
          </a:blip>
          <a:srcRect b="6440" l="0" r="0" t="11410"/>
          <a:stretch/>
        </p:blipFill>
        <p:spPr>
          <a:xfrm>
            <a:off x="201525" y="1587513"/>
            <a:ext cx="4260300" cy="1968482"/>
          </a:xfrm>
          <a:prstGeom prst="rect">
            <a:avLst/>
          </a:prstGeom>
          <a:noFill/>
          <a:ln>
            <a:noFill/>
          </a:ln>
        </p:spPr>
      </p:pic>
      <p:pic>
        <p:nvPicPr>
          <p:cNvPr id="104" name="Google Shape;104;p18"/>
          <p:cNvPicPr preferRelativeResize="0"/>
          <p:nvPr/>
        </p:nvPicPr>
        <p:blipFill rotWithShape="1">
          <a:blip r:embed="rId4">
            <a:alphaModFix/>
          </a:blip>
          <a:srcRect b="5826" l="0" r="0" t="10582"/>
          <a:stretch/>
        </p:blipFill>
        <p:spPr>
          <a:xfrm>
            <a:off x="4645750" y="1587513"/>
            <a:ext cx="4186546" cy="1968475"/>
          </a:xfrm>
          <a:prstGeom prst="rect">
            <a:avLst/>
          </a:prstGeom>
          <a:noFill/>
          <a:ln>
            <a:noFill/>
          </a:ln>
        </p:spPr>
      </p:pic>
      <p:sp>
        <p:nvSpPr>
          <p:cNvPr id="105" name="Google Shape;105;p18"/>
          <p:cNvSpPr txBox="1"/>
          <p:nvPr/>
        </p:nvSpPr>
        <p:spPr>
          <a:xfrm>
            <a:off x="201513" y="35559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9 - Hammer Demonstration in Game]</a:t>
            </a:r>
            <a:endParaRPr sz="800"/>
          </a:p>
        </p:txBody>
      </p:sp>
      <p:sp>
        <p:nvSpPr>
          <p:cNvPr id="106" name="Google Shape;106;p18"/>
          <p:cNvSpPr txBox="1"/>
          <p:nvPr/>
        </p:nvSpPr>
        <p:spPr>
          <a:xfrm>
            <a:off x="4645738" y="355597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10 - Card Swipe Task in Game]</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Repair and Sabotage </a:t>
            </a:r>
            <a:endParaRPr/>
          </a:p>
        </p:txBody>
      </p:sp>
      <p:sp>
        <p:nvSpPr>
          <p:cNvPr id="112" name="Google Shape;112;p19"/>
          <p:cNvSpPr txBox="1"/>
          <p:nvPr>
            <p:ph idx="1" type="body"/>
          </p:nvPr>
        </p:nvSpPr>
        <p:spPr>
          <a:xfrm>
            <a:off x="311700" y="1152475"/>
            <a:ext cx="5040600" cy="34164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GB"/>
              <a:t>Sabotage Will Increase Suspicion</a:t>
            </a:r>
            <a:endParaRPr/>
          </a:p>
          <a:p>
            <a:pPr indent="-342900" lvl="0" marL="457200" rtl="0" algn="l">
              <a:spcBef>
                <a:spcPts val="0"/>
              </a:spcBef>
              <a:spcAft>
                <a:spcPts val="0"/>
              </a:spcAft>
              <a:buSzPts val="1800"/>
              <a:buChar char="●"/>
            </a:pPr>
            <a:r>
              <a:rPr lang="en-GB"/>
              <a:t>Repairing Will Lower the Suspicion</a:t>
            </a:r>
            <a:endParaRPr/>
          </a:p>
          <a:p>
            <a:pPr indent="0" lvl="0" marL="0" rtl="0" algn="l">
              <a:spcBef>
                <a:spcPts val="1200"/>
              </a:spcBef>
              <a:spcAft>
                <a:spcPts val="0"/>
              </a:spcAft>
              <a:buNone/>
            </a:pPr>
            <a:r>
              <a:t/>
            </a:r>
            <a:endParaRPr/>
          </a:p>
          <a:p>
            <a:pPr indent="0" lvl="0" marL="457200" rtl="0" algn="l">
              <a:spcBef>
                <a:spcPts val="1200"/>
              </a:spcBef>
              <a:spcAft>
                <a:spcPts val="1200"/>
              </a:spcAft>
              <a:buNone/>
            </a:pPr>
            <a:r>
              <a:t/>
            </a:r>
            <a:endParaRPr/>
          </a:p>
        </p:txBody>
      </p:sp>
      <p:pic>
        <p:nvPicPr>
          <p:cNvPr id="113" name="Google Shape;113;p19"/>
          <p:cNvPicPr preferRelativeResize="0"/>
          <p:nvPr/>
        </p:nvPicPr>
        <p:blipFill>
          <a:blip r:embed="rId3">
            <a:alphaModFix/>
          </a:blip>
          <a:stretch>
            <a:fillRect/>
          </a:stretch>
        </p:blipFill>
        <p:spPr>
          <a:xfrm>
            <a:off x="5422988" y="1423975"/>
            <a:ext cx="3457575" cy="2295525"/>
          </a:xfrm>
          <a:prstGeom prst="rect">
            <a:avLst/>
          </a:prstGeom>
          <a:noFill/>
          <a:ln>
            <a:noFill/>
          </a:ln>
        </p:spPr>
      </p:pic>
      <p:sp>
        <p:nvSpPr>
          <p:cNvPr id="114" name="Google Shape;114;p19"/>
          <p:cNvSpPr txBox="1"/>
          <p:nvPr/>
        </p:nvSpPr>
        <p:spPr>
          <a:xfrm>
            <a:off x="5422988" y="3719500"/>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11 - Threat / Suspicion Meter]</a:t>
            </a:r>
            <a:endParaRPr sz="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Other Features</a:t>
            </a:r>
            <a:endParaRPr/>
          </a:p>
        </p:txBody>
      </p:sp>
      <p:sp>
        <p:nvSpPr>
          <p:cNvPr id="120" name="Google Shape;120;p20"/>
          <p:cNvSpPr txBox="1"/>
          <p:nvPr>
            <p:ph idx="1" type="body"/>
          </p:nvPr>
        </p:nvSpPr>
        <p:spPr>
          <a:xfrm>
            <a:off x="311700" y="1152475"/>
            <a:ext cx="3461700" cy="13539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GB"/>
              <a:t>Not Doing anything for 90s</a:t>
            </a:r>
            <a:endParaRPr/>
          </a:p>
          <a:p>
            <a:pPr indent="-342900" lvl="0" marL="457200" rtl="0" algn="l">
              <a:spcBef>
                <a:spcPts val="0"/>
              </a:spcBef>
              <a:spcAft>
                <a:spcPts val="0"/>
              </a:spcAft>
              <a:buSzPts val="1800"/>
              <a:buChar char="●"/>
            </a:pPr>
            <a:r>
              <a:rPr lang="en-GB"/>
              <a:t>Not Repairing for 45s</a:t>
            </a:r>
            <a:endParaRPr/>
          </a:p>
          <a:p>
            <a:pPr indent="-342900" lvl="0" marL="457200" rtl="0" algn="l">
              <a:spcBef>
                <a:spcPts val="0"/>
              </a:spcBef>
              <a:spcAft>
                <a:spcPts val="0"/>
              </a:spcAft>
              <a:buSzPts val="1800"/>
              <a:buChar char="●"/>
            </a:pPr>
            <a:r>
              <a:rPr lang="en-GB"/>
              <a:t>Events</a:t>
            </a:r>
            <a:endParaRPr/>
          </a:p>
          <a:p>
            <a:pPr indent="-342900" lvl="0" marL="457200" rtl="0" algn="l">
              <a:spcBef>
                <a:spcPts val="0"/>
              </a:spcBef>
              <a:spcAft>
                <a:spcPts val="0"/>
              </a:spcAft>
              <a:buSzPts val="1800"/>
              <a:buChar char="●"/>
            </a:pPr>
            <a:r>
              <a:rPr lang="en-GB"/>
              <a:t>Radar</a:t>
            </a:r>
            <a:endParaRPr/>
          </a:p>
        </p:txBody>
      </p:sp>
      <p:sp>
        <p:nvSpPr>
          <p:cNvPr id="121" name="Google Shape;121;p20"/>
          <p:cNvSpPr txBox="1"/>
          <p:nvPr/>
        </p:nvSpPr>
        <p:spPr>
          <a:xfrm>
            <a:off x="885750" y="4076225"/>
            <a:ext cx="73725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100">
                <a:solidFill>
                  <a:schemeClr val="dk1"/>
                </a:solidFill>
                <a:highlight>
                  <a:schemeClr val="lt1"/>
                </a:highlight>
              </a:rPr>
              <a:t>“A good gamemaster will sense when his players are getting bored, and give them something to do.” + “its because the design isn’t supporting an adequate diversity of goals – simply slaying monsters and taking their treasure does pall after a time” (</a:t>
            </a:r>
            <a:r>
              <a:rPr i="1" lang="en-GB" sz="1100">
                <a:solidFill>
                  <a:schemeClr val="dk1"/>
                </a:solidFill>
                <a:highlight>
                  <a:schemeClr val="lt1"/>
                </a:highlight>
              </a:rPr>
              <a:t>G</a:t>
            </a:r>
            <a:r>
              <a:rPr i="1" lang="en-GB" sz="1100">
                <a:solidFill>
                  <a:schemeClr val="dk1"/>
                </a:solidFill>
                <a:highlight>
                  <a:schemeClr val="lt1"/>
                </a:highlight>
              </a:rPr>
              <a:t>reg Costikyan 2002)</a:t>
            </a:r>
            <a:endParaRPr i="1">
              <a:highlight>
                <a:schemeClr val="lt1"/>
              </a:highlight>
            </a:endParaRPr>
          </a:p>
        </p:txBody>
      </p:sp>
      <p:pic>
        <p:nvPicPr>
          <p:cNvPr id="122" name="Google Shape;122;p20"/>
          <p:cNvPicPr preferRelativeResize="0"/>
          <p:nvPr/>
        </p:nvPicPr>
        <p:blipFill>
          <a:blip r:embed="rId3">
            <a:alphaModFix/>
          </a:blip>
          <a:stretch>
            <a:fillRect/>
          </a:stretch>
        </p:blipFill>
        <p:spPr>
          <a:xfrm>
            <a:off x="4833050" y="1495925"/>
            <a:ext cx="3999250" cy="2249575"/>
          </a:xfrm>
          <a:prstGeom prst="rect">
            <a:avLst/>
          </a:prstGeom>
          <a:noFill/>
          <a:ln>
            <a:noFill/>
          </a:ln>
        </p:spPr>
      </p:pic>
      <p:pic>
        <p:nvPicPr>
          <p:cNvPr id="123" name="Google Shape;123;p20"/>
          <p:cNvPicPr preferRelativeResize="0"/>
          <p:nvPr/>
        </p:nvPicPr>
        <p:blipFill>
          <a:blip r:embed="rId4">
            <a:alphaModFix/>
          </a:blip>
          <a:stretch>
            <a:fillRect/>
          </a:stretch>
        </p:blipFill>
        <p:spPr>
          <a:xfrm>
            <a:off x="311700" y="2639979"/>
            <a:ext cx="2144875" cy="1206546"/>
          </a:xfrm>
          <a:prstGeom prst="rect">
            <a:avLst/>
          </a:prstGeom>
          <a:noFill/>
          <a:ln>
            <a:noFill/>
          </a:ln>
        </p:spPr>
      </p:pic>
      <p:pic>
        <p:nvPicPr>
          <p:cNvPr id="124" name="Google Shape;124;p20"/>
          <p:cNvPicPr preferRelativeResize="0"/>
          <p:nvPr/>
        </p:nvPicPr>
        <p:blipFill>
          <a:blip r:embed="rId5">
            <a:alphaModFix/>
          </a:blip>
          <a:stretch>
            <a:fillRect/>
          </a:stretch>
        </p:blipFill>
        <p:spPr>
          <a:xfrm>
            <a:off x="2550825" y="2641124"/>
            <a:ext cx="2187965" cy="1230701"/>
          </a:xfrm>
          <a:prstGeom prst="rect">
            <a:avLst/>
          </a:prstGeom>
          <a:noFill/>
          <a:ln>
            <a:noFill/>
          </a:ln>
        </p:spPr>
      </p:pic>
      <p:sp>
        <p:nvSpPr>
          <p:cNvPr id="125" name="Google Shape;125;p20"/>
          <p:cNvSpPr txBox="1"/>
          <p:nvPr/>
        </p:nvSpPr>
        <p:spPr>
          <a:xfrm>
            <a:off x="311688" y="38465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12 - Lighting Task (Sabotaged)]</a:t>
            </a:r>
            <a:endParaRPr sz="800"/>
          </a:p>
        </p:txBody>
      </p:sp>
      <p:sp>
        <p:nvSpPr>
          <p:cNvPr id="126" name="Google Shape;126;p20"/>
          <p:cNvSpPr txBox="1"/>
          <p:nvPr/>
        </p:nvSpPr>
        <p:spPr>
          <a:xfrm>
            <a:off x="2550813" y="3871825"/>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13 - Lighting Task (Complete)]</a:t>
            </a:r>
            <a:endParaRPr sz="800"/>
          </a:p>
        </p:txBody>
      </p:sp>
      <p:sp>
        <p:nvSpPr>
          <p:cNvPr id="127" name="Google Shape;127;p20"/>
          <p:cNvSpPr txBox="1"/>
          <p:nvPr/>
        </p:nvSpPr>
        <p:spPr>
          <a:xfrm>
            <a:off x="4833038" y="3756963"/>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14 - Timed Event Example (UI)]</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Multiple Endings</a:t>
            </a:r>
            <a:endParaRPr/>
          </a:p>
        </p:txBody>
      </p:sp>
      <p:sp>
        <p:nvSpPr>
          <p:cNvPr id="133" name="Google Shape;133;p21"/>
          <p:cNvSpPr txBox="1"/>
          <p:nvPr>
            <p:ph idx="1" type="body"/>
          </p:nvPr>
        </p:nvSpPr>
        <p:spPr>
          <a:xfrm>
            <a:off x="311700" y="1666600"/>
            <a:ext cx="4012500" cy="19230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Char char="●"/>
            </a:pPr>
            <a:r>
              <a:rPr lang="en-GB" sz="2400"/>
              <a:t>Congratulatory</a:t>
            </a:r>
            <a:r>
              <a:rPr lang="en-GB" sz="2400"/>
              <a:t> Ending </a:t>
            </a:r>
            <a:endParaRPr sz="2400"/>
          </a:p>
          <a:p>
            <a:pPr indent="-381000" lvl="0" marL="457200" rtl="0" algn="l">
              <a:spcBef>
                <a:spcPts val="0"/>
              </a:spcBef>
              <a:spcAft>
                <a:spcPts val="0"/>
              </a:spcAft>
              <a:buSzPts val="2400"/>
              <a:buChar char="●"/>
            </a:pPr>
            <a:r>
              <a:rPr lang="en-GB" sz="2400"/>
              <a:t>Unsatisfactory Ending</a:t>
            </a:r>
            <a:endParaRPr sz="2400"/>
          </a:p>
          <a:p>
            <a:pPr indent="-381000" lvl="0" marL="457200" rtl="0" algn="l">
              <a:spcBef>
                <a:spcPts val="0"/>
              </a:spcBef>
              <a:spcAft>
                <a:spcPts val="0"/>
              </a:spcAft>
              <a:buSzPts val="2400"/>
              <a:buChar char="●"/>
            </a:pPr>
            <a:r>
              <a:rPr lang="en-GB" sz="2400"/>
              <a:t>Execution Ending</a:t>
            </a:r>
            <a:endParaRPr sz="2400"/>
          </a:p>
          <a:p>
            <a:pPr indent="-381000" lvl="0" marL="457200" rtl="0" algn="l">
              <a:spcBef>
                <a:spcPts val="0"/>
              </a:spcBef>
              <a:spcAft>
                <a:spcPts val="0"/>
              </a:spcAft>
              <a:buSzPts val="2400"/>
              <a:buChar char="●"/>
            </a:pPr>
            <a:r>
              <a:rPr lang="en-GB" sz="2400"/>
              <a:t>Traitor Ending</a:t>
            </a:r>
            <a:endParaRPr/>
          </a:p>
        </p:txBody>
      </p:sp>
      <p:sp>
        <p:nvSpPr>
          <p:cNvPr id="134" name="Google Shape;134;p21"/>
          <p:cNvSpPr txBox="1"/>
          <p:nvPr/>
        </p:nvSpPr>
        <p:spPr>
          <a:xfrm>
            <a:off x="1882050" y="3920175"/>
            <a:ext cx="53799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100">
                <a:solidFill>
                  <a:schemeClr val="dk1"/>
                </a:solidFill>
                <a:highlight>
                  <a:schemeClr val="lt1"/>
                </a:highlight>
              </a:rPr>
              <a:t>For the player “to agree to behave as if achieving victory is important” (Greg Costikyan 2002)</a:t>
            </a:r>
            <a:endParaRPr i="1">
              <a:highlight>
                <a:schemeClr val="lt1"/>
              </a:highlight>
            </a:endParaRPr>
          </a:p>
        </p:txBody>
      </p:sp>
      <p:pic>
        <p:nvPicPr>
          <p:cNvPr id="135" name="Google Shape;135;p21"/>
          <p:cNvPicPr preferRelativeResize="0"/>
          <p:nvPr/>
        </p:nvPicPr>
        <p:blipFill>
          <a:blip r:embed="rId3">
            <a:alphaModFix/>
          </a:blip>
          <a:stretch>
            <a:fillRect/>
          </a:stretch>
        </p:blipFill>
        <p:spPr>
          <a:xfrm>
            <a:off x="4476600" y="1170125"/>
            <a:ext cx="4309885" cy="2597650"/>
          </a:xfrm>
          <a:prstGeom prst="rect">
            <a:avLst/>
          </a:prstGeom>
          <a:noFill/>
          <a:ln>
            <a:noFill/>
          </a:ln>
        </p:spPr>
      </p:pic>
      <p:sp>
        <p:nvSpPr>
          <p:cNvPr id="136" name="Google Shape;136;p21"/>
          <p:cNvSpPr txBox="1"/>
          <p:nvPr/>
        </p:nvSpPr>
        <p:spPr>
          <a:xfrm>
            <a:off x="4476588" y="3767763"/>
            <a:ext cx="256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t>[Figure 15 - Execution Ending Narrative]</a:t>
            </a:r>
            <a:endParaRPr sz="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